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EA46B-5CDA-46FB-A760-7F3B6A06CCDC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B9AA5-D7E6-42E7-8E6D-D47E15F95DD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9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FBF5B-E21E-4AC3-82A4-EEFE0C441ADA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D99B2-85B1-42D5-8152-7D6B1084465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755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FFF23-ACA0-44DB-9BC3-45A8E72F0005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DFC53-6168-495E-A682-0143A42C01C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209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sz="800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n-US" sz="800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8181B-A636-4BFA-9AD6-1973C9C8FAEF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E3DF-517F-40C4-9882-007E46BEDD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030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A355-52BD-4EC9-B004-80FD4B99521F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0FB94-3CDC-4903-90DD-4CB3BA25D2E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333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n-US" sz="800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7D31E-1C4C-4070-B152-356BB7C29F1D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0D460-8C15-46A6-9D52-7A35A38855D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13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90F2E-6443-436F-BDB5-6041F26CC3BE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BA9EE-B70C-47AE-A6D0-74AA988F747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4976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340A-5873-4A1C-9641-1260336DA121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B9329-C23A-45F3-AD7C-682B7F6431C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07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D82A7-6B90-4DF2-B396-5DEF0B23BC61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02DBA-8151-48E1-AED6-F6FC35CB2B4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A59B-DCAE-4307-9983-CF990970A7C6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EE0F6-8596-4119-A253-FF24B5FAFB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7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1BF3-8ABA-440F-B95E-4A894F5AA3D5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31CDB-4808-4152-88F5-C8AF8D98F41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7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F012E-C2DE-4B39-A079-249E6EF989D4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2362A-FA3E-4FE8-8D2B-66CA4BD079B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2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63C4C-0D6F-49FA-B051-9CB8CD03B63F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8294C-3DC5-4DCA-AAEF-F1984C913C9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9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60029-79E3-4746-9F1E-087B34FE6C70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0FFCA-CDDE-47A6-9C99-56BE3906602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A03FE-F01A-433A-B8C3-725BD8AEA4EC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6A7-82AE-4EA9-A459-E75626F61AB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8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58BE4-3B59-4F1A-8E18-A7EBD0CCCFFB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BD6E-B1F4-4A46-B041-60160F6EF73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5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5D1A4-65BB-4D87-B8D0-285EB491C204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42CF4-D681-4668-B697-77F1C56F295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3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1490309-2B17-4D20-AC6E-B24C2377125D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18837D9-90C0-4FF0-9B0E-AE5FD395030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895" r:id="rId7"/>
    <p:sldLayoutId id="2147483905" r:id="rId8"/>
    <p:sldLayoutId id="2147483896" r:id="rId9"/>
    <p:sldLayoutId id="2147483897" r:id="rId10"/>
    <p:sldLayoutId id="2147483906" r:id="rId11"/>
    <p:sldLayoutId id="2147483907" r:id="rId12"/>
    <p:sldLayoutId id="2147483898" r:id="rId13"/>
    <p:sldLayoutId id="2147483908" r:id="rId14"/>
    <p:sldLayoutId id="2147483909" r:id="rId15"/>
    <p:sldLayoutId id="2147483910" r:id="rId16"/>
    <p:sldLayoutId id="2147483911" r:id="rId17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2292350" y="1871663"/>
            <a:ext cx="7521575" cy="1514475"/>
          </a:xfrm>
        </p:spPr>
        <p:txBody>
          <a:bodyPr/>
          <a:lstStyle/>
          <a:p>
            <a:r>
              <a:rPr lang="es-MX" sz="4000" smtClean="0">
                <a:ln>
                  <a:noFill/>
                </a:ln>
              </a:rPr>
              <a:t/>
            </a:r>
            <a:br>
              <a:rPr lang="es-MX" sz="4000" smtClean="0">
                <a:ln>
                  <a:noFill/>
                </a:ln>
              </a:rPr>
            </a:br>
            <a:r>
              <a:rPr lang="es-MX" sz="4000" smtClean="0">
                <a:ln>
                  <a:noFill/>
                </a:ln>
              </a:rPr>
              <a:t/>
            </a:r>
            <a:br>
              <a:rPr lang="es-MX" sz="4000" smtClean="0">
                <a:ln>
                  <a:noFill/>
                </a:ln>
              </a:rPr>
            </a:br>
            <a:r>
              <a:rPr lang="es-MX" sz="4000" smtClean="0">
                <a:ln>
                  <a:noFill/>
                </a:ln>
              </a:rPr>
              <a:t/>
            </a:r>
            <a:br>
              <a:rPr lang="es-MX" sz="4000" smtClean="0">
                <a:ln>
                  <a:noFill/>
                </a:ln>
              </a:rPr>
            </a:br>
            <a:r>
              <a:rPr lang="es-MX" sz="3600" smtClean="0">
                <a:ln>
                  <a:noFill/>
                </a:ln>
              </a:rPr>
              <a:t>REUNIÓN DE INTERCAMBIO DE EXPERIENCIAS  SIGNIFICATIVAS DE TRABAJO DOCENTE EN MULTIGRADO POR PARTE DE MAESTROS RURALES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buFont typeface="Arial"/>
              <a:buNone/>
              <a:defRPr/>
            </a:pPr>
            <a:endParaRPr lang="es-MX" dirty="0" smtClean="0"/>
          </a:p>
          <a:p>
            <a:pPr fontAlgn="auto">
              <a:buFont typeface="Arial"/>
              <a:buNone/>
              <a:defRPr/>
            </a:pPr>
            <a:r>
              <a:rPr lang="es-MX" dirty="0" smtClean="0"/>
              <a:t>“LAS HABILIDADES DE PENSAMIENTO EN EL AULA MULTIGRADO”</a:t>
            </a:r>
          </a:p>
          <a:p>
            <a:pPr algn="r" fontAlgn="auto">
              <a:buFont typeface="Arial"/>
              <a:buNone/>
              <a:defRPr/>
            </a:pPr>
            <a:r>
              <a:rPr lang="es-MX" dirty="0" smtClean="0"/>
              <a:t>MTRO. EVERARDO ACUÑA CHARLES</a:t>
            </a:r>
            <a:endParaRPr lang="es-MX" dirty="0"/>
          </a:p>
        </p:txBody>
      </p:sp>
      <p:grpSp>
        <p:nvGrpSpPr>
          <p:cNvPr id="15364" name="Group 1381"/>
          <p:cNvGrpSpPr>
            <a:grpSpLocks/>
          </p:cNvGrpSpPr>
          <p:nvPr/>
        </p:nvGrpSpPr>
        <p:grpSpPr bwMode="auto">
          <a:xfrm>
            <a:off x="658813" y="376238"/>
            <a:ext cx="1395412" cy="1050925"/>
            <a:chOff x="0" y="0"/>
            <a:chExt cx="1395984" cy="1051255"/>
          </a:xfrm>
        </p:grpSpPr>
        <p:pic>
          <p:nvPicPr>
            <p:cNvPr id="1536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5984" cy="859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Rectangle 12"/>
            <p:cNvSpPr>
              <a:spLocks noChangeArrowheads="1"/>
            </p:cNvSpPr>
            <p:nvPr/>
          </p:nvSpPr>
          <p:spPr bwMode="auto">
            <a:xfrm>
              <a:off x="621538" y="677326"/>
              <a:ext cx="41025" cy="18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263525" indent="-63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es-MX" sz="110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endParaRPr lang="es-MX" sz="1200">
                <a:solidFill>
                  <a:srgbClr val="000000"/>
                </a:solidFill>
                <a:latin typeface="Bodoni MT" panose="02070603080606020203" pitchFamily="18" charset="0"/>
                <a:ea typeface="Bodoni MT" panose="02070603080606020203" pitchFamily="18" charset="0"/>
                <a:cs typeface="Bodoni MT" panose="02070603080606020203" pitchFamily="18" charset="0"/>
              </a:endParaRPr>
            </a:p>
          </p:txBody>
        </p:sp>
        <p:sp>
          <p:nvSpPr>
            <p:cNvPr id="15367" name="Rectangle 13"/>
            <p:cNvSpPr>
              <a:spLocks noChangeArrowheads="1"/>
            </p:cNvSpPr>
            <p:nvPr/>
          </p:nvSpPr>
          <p:spPr bwMode="auto">
            <a:xfrm>
              <a:off x="621538" y="864778"/>
              <a:ext cx="41025" cy="18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263525" indent="-63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es-MX" sz="110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endParaRPr lang="es-MX" sz="1200">
                <a:solidFill>
                  <a:srgbClr val="000000"/>
                </a:solidFill>
                <a:latin typeface="Bodoni MT" panose="02070603080606020203" pitchFamily="18" charset="0"/>
                <a:ea typeface="Bodoni MT" panose="02070603080606020203" pitchFamily="18" charset="0"/>
                <a:cs typeface="Bodoni MT" panose="02070603080606020203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6"/>
          <p:cNvSpPr>
            <a:spLocks noGrp="1"/>
          </p:cNvSpPr>
          <p:nvPr>
            <p:ph type="title"/>
          </p:nvPr>
        </p:nvSpPr>
        <p:spPr>
          <a:xfrm>
            <a:off x="657225" y="500063"/>
            <a:ext cx="10772775" cy="1511300"/>
          </a:xfrm>
        </p:spPr>
        <p:txBody>
          <a:bodyPr/>
          <a:lstStyle/>
          <a:p>
            <a:r>
              <a:rPr lang="es-MX" smtClean="0">
                <a:ln>
                  <a:noFill/>
                </a:ln>
              </a:rPr>
              <a:t>AULA MULTIGRADO</a:t>
            </a:r>
          </a:p>
        </p:txBody>
      </p:sp>
      <p:sp>
        <p:nvSpPr>
          <p:cNvPr id="16387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mtClean="0"/>
              <a:t>¿Cómo planean, organizan y evalúan los maestros la enseñanza en un grupo multigrado? </a:t>
            </a:r>
          </a:p>
          <a:p>
            <a:r>
              <a:rPr lang="es-MX" smtClean="0"/>
              <a:t>¿Qué estrategias pedagógicas emplean los maestros para promover el aprendizaje entre alumnos de grados y niveles de desempeño escolar heterogéneos? </a:t>
            </a:r>
          </a:p>
          <a:p>
            <a:r>
              <a:rPr lang="es-MX" smtClean="0"/>
              <a:t>¿Qué avances y resultados han tenido las propuestas pedagógicas de atención a grupos multigrado? </a:t>
            </a:r>
          </a:p>
          <a:p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¿Cómo planean, organizan y evalúan los maestros la enseñanza en un grupo multigrado? </a:t>
            </a:r>
            <a:b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MX" sz="3100" dirty="0" smtClean="0">
                <a:solidFill>
                  <a:srgbClr val="7030A0"/>
                </a:solidFill>
              </a:rPr>
              <a:t>TEMA COMÚN Y ACTIVIDADES DIFERENCIADAS SECUENCIA DIDÁCTICA Y EMPLEO DE INSTRUMENTOS</a:t>
            </a:r>
            <a:endParaRPr lang="es-MX" sz="3600" dirty="0">
              <a:solidFill>
                <a:srgbClr val="7030A0"/>
              </a:solidFill>
            </a:endParaRPr>
          </a:p>
        </p:txBody>
      </p:sp>
      <p:sp>
        <p:nvSpPr>
          <p:cNvPr id="17411" name="Marcador de texto 2"/>
          <p:cNvSpPr>
            <a:spLocks noGrp="1"/>
          </p:cNvSpPr>
          <p:nvPr>
            <p:ph type="body" idx="1"/>
          </p:nvPr>
        </p:nvSpPr>
        <p:spPr>
          <a:xfrm>
            <a:off x="1295400" y="2659063"/>
            <a:ext cx="4718050" cy="576262"/>
          </a:xfrm>
        </p:spPr>
        <p:txBody>
          <a:bodyPr/>
          <a:lstStyle/>
          <a:p>
            <a:pPr>
              <a:spcBef>
                <a:spcPts val="675"/>
              </a:spcBef>
            </a:pPr>
            <a:endParaRPr lang="es-MX" smtClean="0"/>
          </a:p>
        </p:txBody>
      </p:sp>
      <p:sp>
        <p:nvSpPr>
          <p:cNvPr id="17412" name="Marcador de contenido 3"/>
          <p:cNvSpPr>
            <a:spLocks noGrp="1"/>
          </p:cNvSpPr>
          <p:nvPr>
            <p:ph sz="half" idx="2"/>
          </p:nvPr>
        </p:nvSpPr>
        <p:spPr>
          <a:xfrm>
            <a:off x="1295400" y="3208338"/>
            <a:ext cx="4718050" cy="2632075"/>
          </a:xfrm>
        </p:spPr>
        <p:txBody>
          <a:bodyPr/>
          <a:lstStyle/>
          <a:p>
            <a:pPr algn="just"/>
            <a:r>
              <a:rPr lang="es-MX" smtClean="0"/>
              <a:t>Qué estrategias pedagógicas emplean los maestros para promover el aprendizaje entre alumnos de grados y niveles de desempeño escolar heterogéneos? </a:t>
            </a:r>
          </a:p>
          <a:p>
            <a:r>
              <a:rPr lang="es-MX" smtClean="0"/>
              <a:t>DIDÁCTICO (SECUENCIAS)</a:t>
            </a:r>
          </a:p>
        </p:txBody>
      </p:sp>
      <p:sp>
        <p:nvSpPr>
          <p:cNvPr id="17413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80138" y="2659063"/>
            <a:ext cx="4718050" cy="576262"/>
          </a:xfrm>
        </p:spPr>
        <p:txBody>
          <a:bodyPr/>
          <a:lstStyle/>
          <a:p>
            <a:pPr>
              <a:spcBef>
                <a:spcPts val="675"/>
              </a:spcBef>
            </a:pPr>
            <a:endParaRPr lang="es-MX" dirty="0" smtClean="0"/>
          </a:p>
        </p:txBody>
      </p:sp>
      <p:sp>
        <p:nvSpPr>
          <p:cNvPr id="17414" name="Marcador de contenido 5"/>
          <p:cNvSpPr>
            <a:spLocks noGrp="1"/>
          </p:cNvSpPr>
          <p:nvPr>
            <p:ph sz="quarter" idx="4"/>
          </p:nvPr>
        </p:nvSpPr>
        <p:spPr>
          <a:xfrm>
            <a:off x="6180138" y="3243263"/>
            <a:ext cx="4718050" cy="2632075"/>
          </a:xfrm>
        </p:spPr>
        <p:txBody>
          <a:bodyPr/>
          <a:lstStyle/>
          <a:p>
            <a:pPr algn="just"/>
            <a:r>
              <a:rPr lang="es-MX" dirty="0" smtClean="0"/>
              <a:t>Qué avances y resultados han tenido las propuestas pedagógicas de atención a grupos multigrado?</a:t>
            </a:r>
          </a:p>
          <a:p>
            <a:pPr algn="just"/>
            <a:r>
              <a:rPr lang="es-MX" dirty="0" smtClean="0"/>
              <a:t>LOS AVENCES SON POCOS Y LOS RETOS INFINITOS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995363"/>
            <a:ext cx="9601200" cy="13033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“LAS </a:t>
            </a:r>
            <a:r>
              <a:rPr lang="es-MX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HABILIDADES DE PENSAMIENTO EN EL AULA MULTIGRADO</a:t>
            </a:r>
            <a:r>
              <a:rPr lang="es-MX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  <a:br>
              <a:rPr lang="es-MX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MX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(SECUENCIA DIDÁCTICA</a:t>
            </a:r>
            <a:r>
              <a:rPr lang="es-MX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s-MX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435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RECONOCER Y TRABAJAR LOS CONOCIMIENTOS PREVIOS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TRABAJAR LA NUEVA INFORMACIÓN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NEGOCIAR SIGNIFICADOS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SISTEMATIZAR LA INFORMACIÓN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METACOGNICIÓN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EVALUACIÓN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>
                <a:ln>
                  <a:noFill/>
                </a:ln>
              </a:rPr>
              <a:t>EL TRABAJO SE SITÚA EN LA IDENTIFICACIÓN DEL CONTENIDO DE APRENDIZAJE</a:t>
            </a:r>
          </a:p>
        </p:txBody>
      </p:sp>
      <p:sp>
        <p:nvSpPr>
          <p:cNvPr id="19459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DESGLOZAR EL CONTENIDO DE APRENDIZAJE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IDENTIFICAR HABILIDADES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DEFINIR PROCESOS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INTERIORIZAR PROCESOS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PRACTICAR PROCESOS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EVALUAR  PROCESOS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CONVERSIÓN DE FRACCIONES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2400" dirty="0" smtClean="0"/>
              <a:t>IMPROPIA A FRACCIÓN MIXTA</a:t>
            </a:r>
            <a:endParaRPr lang="es-MX" sz="24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1.-IDENTIFICAR LAS PARTES DE LA FRACCIÓN.</a:t>
            </a:r>
          </a:p>
          <a:p>
            <a:pPr marL="0" indent="0" algn="ctr">
              <a:buNone/>
            </a:pPr>
            <a:r>
              <a:rPr lang="es-MX" dirty="0" smtClean="0"/>
              <a:t>NUMERADOR            </a:t>
            </a:r>
            <a:r>
              <a:rPr lang="es-MX" u="sng" dirty="0" smtClean="0"/>
              <a:t> 17 </a:t>
            </a:r>
            <a:r>
              <a:rPr lang="es-MX" dirty="0" smtClean="0"/>
              <a:t>=</a:t>
            </a:r>
          </a:p>
          <a:p>
            <a:pPr marL="0" indent="0" algn="ctr">
              <a:buNone/>
            </a:pPr>
            <a:r>
              <a:rPr lang="es-MX" dirty="0" smtClean="0"/>
              <a:t>DENOMINADOR      3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sz="2400" dirty="0" smtClean="0"/>
              <a:t>2.-DIVIDIR EL NUMERADOR  ENTRE EL DENOMINADOR</a:t>
            </a:r>
            <a:endParaRPr lang="es-MX" sz="2400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13704" y="3243262"/>
            <a:ext cx="4718304" cy="2632605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   </a:t>
            </a:r>
            <a:r>
              <a:rPr lang="es-MX" sz="3200" dirty="0" smtClean="0"/>
              <a:t>17                      3</a:t>
            </a:r>
            <a:endParaRPr lang="es-MX" sz="3200" dirty="0"/>
          </a:p>
        </p:txBody>
      </p:sp>
      <p:sp>
        <p:nvSpPr>
          <p:cNvPr id="7" name="División 6"/>
          <p:cNvSpPr/>
          <p:nvPr/>
        </p:nvSpPr>
        <p:spPr>
          <a:xfrm>
            <a:off x="7598535" y="3837904"/>
            <a:ext cx="914400" cy="126213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2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2065" y="879632"/>
            <a:ext cx="9601200" cy="1303337"/>
          </a:xfrm>
        </p:spPr>
        <p:txBody>
          <a:bodyPr/>
          <a:lstStyle/>
          <a:p>
            <a:r>
              <a:rPr lang="es-MX" dirty="0" smtClean="0"/>
              <a:t>3.-RESULTADO) 5 </a:t>
            </a:r>
            <a:r>
              <a:rPr lang="es-MX" sz="2000" dirty="0" smtClean="0"/>
              <a:t>(ENTERO) </a:t>
            </a:r>
            <a:r>
              <a:rPr lang="es-MX" dirty="0" smtClean="0"/>
              <a:t>RESIDUO 2 </a:t>
            </a:r>
            <a:r>
              <a:rPr lang="es-MX" sz="2400" dirty="0" smtClean="0"/>
              <a:t>(NUMERADOR)</a:t>
            </a:r>
            <a:r>
              <a:rPr lang="es-MX" dirty="0" smtClean="0"/>
              <a:t>Y</a:t>
            </a:r>
            <a:r>
              <a:rPr lang="es-MX" sz="2400" dirty="0" smtClean="0"/>
              <a:t> </a:t>
            </a:r>
            <a:r>
              <a:rPr lang="es-MX" dirty="0" smtClean="0"/>
              <a:t>DIVISOR 3 </a:t>
            </a:r>
            <a:r>
              <a:rPr lang="es-MX" sz="2400" dirty="0" smtClean="0"/>
              <a:t>(DENOMINADOR)</a:t>
            </a:r>
            <a:endParaRPr lang="es-MX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POR LO TANTO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sz="11500" dirty="0" smtClean="0"/>
              <a:t>5   </a:t>
            </a:r>
            <a:r>
              <a:rPr lang="es-MX" sz="11500" u="sng" dirty="0" smtClean="0"/>
              <a:t>2</a:t>
            </a:r>
          </a:p>
          <a:p>
            <a:pPr marL="0" indent="0">
              <a:buNone/>
            </a:pPr>
            <a:r>
              <a:rPr lang="es-MX" sz="11500" dirty="0" smtClean="0"/>
              <a:t>      3</a:t>
            </a:r>
            <a:endParaRPr lang="es-MX" sz="115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sz="2000" dirty="0" smtClean="0"/>
              <a:t>INFORMACION SE REQUIERE</a:t>
            </a:r>
            <a:endParaRPr lang="es-MX" sz="2000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MX" sz="1800" dirty="0" smtClean="0"/>
              <a:t>BÁSICAMENTE:</a:t>
            </a:r>
          </a:p>
          <a:p>
            <a:r>
              <a:rPr lang="es-MX" sz="1800" dirty="0" smtClean="0"/>
              <a:t>IDENTIFIQUE PARTES DE LA DIVISIÓN</a:t>
            </a:r>
          </a:p>
          <a:p>
            <a:r>
              <a:rPr lang="es-MX" sz="1800" dirty="0" smtClean="0"/>
              <a:t>DIVIDAN</a:t>
            </a:r>
          </a:p>
          <a:p>
            <a:r>
              <a:rPr lang="es-MX" sz="1800" dirty="0" smtClean="0"/>
              <a:t>IDENTIFIQUE TIPOS DE FRACCIONES:</a:t>
            </a:r>
          </a:p>
          <a:p>
            <a:r>
              <a:rPr lang="es-MX" sz="1800" dirty="0" smtClean="0"/>
              <a:t>PROPIA, IMPROPIA Y MIXTA</a:t>
            </a:r>
          </a:p>
          <a:p>
            <a:endParaRPr lang="es-MX" sz="1800" dirty="0" smtClean="0"/>
          </a:p>
          <a:p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4360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DIVISIÓN CON NÚMEROS DECIMALES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sz="2000" dirty="0" smtClean="0"/>
              <a:t>1.-EN EL DIVISOR SE RECORRE EL PUNTO HACIA LA DERECHA, PARA QUE QUEDEN ENTEROS.</a:t>
            </a:r>
          </a:p>
          <a:p>
            <a:r>
              <a:rPr lang="es-MX" sz="2000" dirty="0" smtClean="0"/>
              <a:t>2.-EN EL DIVIDENDO SE RECORRE EL PUNTO HACIA LA DERECHA TANTOS LUGARES COMO SE RECORRIERON EN EL DIVISOR</a:t>
            </a:r>
          </a:p>
          <a:p>
            <a:r>
              <a:rPr lang="es-MX" sz="2000" dirty="0" smtClean="0"/>
              <a:t>3.- SE SUBE EL PUNTO AL COCIENTE</a:t>
            </a:r>
          </a:p>
          <a:p>
            <a:r>
              <a:rPr lang="es-MX" sz="2000" dirty="0" smtClean="0"/>
              <a:t>4.- EN LAS DIVISIONES ENTRE 10, 100, 1000 SE RECORRE EL PUNTO HACIA LA IZQUIERDA TANTOS LUGARES COMO CEROS TENGA EL DIVISOR </a:t>
            </a:r>
            <a:endParaRPr lang="es-MX" sz="20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MULTIPLICAR</a:t>
            </a:r>
          </a:p>
          <a:p>
            <a:r>
              <a:rPr lang="es-MX" dirty="0" smtClean="0"/>
              <a:t>DIVIDIR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88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3800" dirty="0" smtClean="0"/>
              <a:t>GRACIAS</a:t>
            </a:r>
            <a:endParaRPr lang="es-MX" sz="13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Mtro. Everardo Acuña Charles</a:t>
            </a:r>
          </a:p>
          <a:p>
            <a:r>
              <a:rPr lang="es-MX" dirty="0" smtClean="0"/>
              <a:t>charles:_</a:t>
            </a:r>
            <a:r>
              <a:rPr lang="es-MX" dirty="0" smtClean="0"/>
              <a:t>0572@hotmail.com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2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4135B26C-713D-4066-BD42-C13D51A5F435}" vid="{24AC70C6-E732-4487-8722-3E209153A58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RIER 29 DE NOV 2014 SLP</Template>
  <TotalTime>77</TotalTime>
  <Words>353</Words>
  <Application>Microsoft Office PowerPoint</Application>
  <PresentationFormat>Panorámica</PresentationFormat>
  <Paragraphs>58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Bodoni MT</vt:lpstr>
      <vt:lpstr>Cambria</vt:lpstr>
      <vt:lpstr>Garamond</vt:lpstr>
      <vt:lpstr>Wingdings</vt:lpstr>
      <vt:lpstr>Orgánico</vt:lpstr>
      <vt:lpstr>   REUNIÓN DE INTERCAMBIO DE EXPERIENCIAS  SIGNIFICATIVAS DE TRABAJO DOCENTE EN MULTIGRADO POR PARTE DE MAESTROS RURALES</vt:lpstr>
      <vt:lpstr>AULA MULTIGRADO</vt:lpstr>
      <vt:lpstr>¿Cómo planean, organizan y evalúan los maestros la enseñanza en un grupo multigrado?  TEMA COMÚN Y ACTIVIDADES DIFERENCIADAS SECUENCIA DIDÁCTICA Y EMPLEO DE INSTRUMENTOS</vt:lpstr>
      <vt:lpstr>“LAS HABILIDADES DE PENSAMIENTO EN EL AULA MULTIGRADO” (SECUENCIA DIDÁCTICA) </vt:lpstr>
      <vt:lpstr>EL TRABAJO SE SITÚA EN LA IDENTIFICACIÓN DEL CONTENIDO DE APRENDIZAJE</vt:lpstr>
      <vt:lpstr>CONVERSIÓN DE FRACCIONES</vt:lpstr>
      <vt:lpstr>3.-RESULTADO) 5 (ENTERO) RESIDUO 2 (NUMERADOR)Y DIVISOR 3 (DENOMINADOR)</vt:lpstr>
      <vt:lpstr>DIVISIÓN CON NÚMEROS DECIMALES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REUNIÓN DE INTERCAMBIO DE EXPERIENCIAS  SIGNIFICATIVAS DE TRABAJO DOCENTE EN MULTIGRADO POR PARTE DE MAESTROS RURALES</dc:title>
  <dc:creator>hp 455</dc:creator>
  <cp:lastModifiedBy>hp 455</cp:lastModifiedBy>
  <cp:revision>11</cp:revision>
  <dcterms:created xsi:type="dcterms:W3CDTF">2014-11-27T17:46:53Z</dcterms:created>
  <dcterms:modified xsi:type="dcterms:W3CDTF">2014-11-29T03:57:34Z</dcterms:modified>
</cp:coreProperties>
</file>